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rit" userId="06178a79f636a557" providerId="LiveId" clId="{0E60383B-D22F-43C7-9D3A-3401B0F1F9D3}"/>
    <pc:docChg chg="modSld">
      <pc:chgData name="Gerrit" userId="06178a79f636a557" providerId="LiveId" clId="{0E60383B-D22F-43C7-9D3A-3401B0F1F9D3}" dt="2023-02-03T21:16:44.773" v="24" actId="20577"/>
      <pc:docMkLst>
        <pc:docMk/>
      </pc:docMkLst>
      <pc:sldChg chg="modSp mod">
        <pc:chgData name="Gerrit" userId="06178a79f636a557" providerId="LiveId" clId="{0E60383B-D22F-43C7-9D3A-3401B0F1F9D3}" dt="2023-02-03T21:16:44.773" v="24" actId="20577"/>
        <pc:sldMkLst>
          <pc:docMk/>
          <pc:sldMk cId="2426849973" sldId="256"/>
        </pc:sldMkLst>
        <pc:spChg chg="mod">
          <ac:chgData name="Gerrit" userId="06178a79f636a557" providerId="LiveId" clId="{0E60383B-D22F-43C7-9D3A-3401B0F1F9D3}" dt="2023-02-03T21:16:44.773" v="24" actId="20577"/>
          <ac:spMkLst>
            <pc:docMk/>
            <pc:sldMk cId="2426849973" sldId="256"/>
            <ac:spMk id="2" creationId="{095FFA9B-DD70-ACEE-B5DB-337336FD93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42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0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1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9">
            <a:extLst>
              <a:ext uri="{FF2B5EF4-FFF2-40B4-BE49-F238E27FC236}">
                <a16:creationId xmlns:a16="http://schemas.microsoft.com/office/drawing/2014/main" id="{F96187D8-B32D-4D1A-8C48-A15933DD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2A075EB-9AED-3B24-B036-2817E785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5" name="Rectangle 31">
            <a:extLst>
              <a:ext uri="{FF2B5EF4-FFF2-40B4-BE49-F238E27FC236}">
                <a16:creationId xmlns:a16="http://schemas.microsoft.com/office/drawing/2014/main" id="{D019BB32-A409-4C93-9090-8BDDC45E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6576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5FFA9B-DD70-ACEE-B5DB-337336FD9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14" y="1088571"/>
            <a:ext cx="9958356" cy="2050908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Een dag uit het leven van Lavinia en Marcus</a:t>
            </a:r>
          </a:p>
          <a:p>
            <a:r>
              <a:rPr lang="nl-NL" sz="2400">
                <a:solidFill>
                  <a:srgbClr val="FFFFFF"/>
                </a:solidFill>
              </a:rPr>
              <a:t>Valkenburg, </a:t>
            </a:r>
            <a:r>
              <a:rPr lang="nl-NL" sz="2400" dirty="0">
                <a:solidFill>
                  <a:srgbClr val="FFFFFF"/>
                </a:solidFill>
              </a:rPr>
              <a:t>69 n. Chr.</a:t>
            </a:r>
          </a:p>
        </p:txBody>
      </p:sp>
      <p:cxnSp>
        <p:nvCxnSpPr>
          <p:cNvPr id="46" name="Straight Connector 3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5">
            <a:extLst>
              <a:ext uri="{FF2B5EF4-FFF2-40B4-BE49-F238E27FC236}">
                <a16:creationId xmlns:a16="http://schemas.microsoft.com/office/drawing/2014/main" id="{74ED70DB-1943-4E5C-A1B6-D49DFE44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677195"/>
            <a:ext cx="12192000" cy="2180805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Romeins eten">
            <a:extLst>
              <a:ext uri="{FF2B5EF4-FFF2-40B4-BE49-F238E27FC236}">
                <a16:creationId xmlns:a16="http://schemas.microsoft.com/office/drawing/2014/main" id="{338C3B5F-9B70-17FB-A025-DDF963B0D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anliggende en etende Romeinen – Zalig-Zeeland.com">
            <a:extLst>
              <a:ext uri="{FF2B5EF4-FFF2-40B4-BE49-F238E27FC236}">
                <a16:creationId xmlns:a16="http://schemas.microsoft.com/office/drawing/2014/main" id="{0593783C-82DD-8E21-7FC7-AFCB36645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18598" b="3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meinse schaal | Rijksmuseum van Oudheden">
            <a:extLst>
              <a:ext uri="{FF2B5EF4-FFF2-40B4-BE49-F238E27FC236}">
                <a16:creationId xmlns:a16="http://schemas.microsoft.com/office/drawing/2014/main" id="{BD1E13FA-105F-95B7-63B9-2FDAA6C9C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kop, binnen, donut, koffie&#10;&#10;Automatisch gegenereerde beschrijving">
            <a:extLst>
              <a:ext uri="{FF2B5EF4-FFF2-40B4-BE49-F238E27FC236}">
                <a16:creationId xmlns:a16="http://schemas.microsoft.com/office/drawing/2014/main" id="{63B6E451-DE33-4E7E-A40F-A1FE04BFB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4EB818-DEEB-488E-2358-D402E38F9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mes, wapen, verschillend, gerangschikt&#10;&#10;Automatisch gegenereerde beschrijving">
            <a:extLst>
              <a:ext uri="{FF2B5EF4-FFF2-40B4-BE49-F238E27FC236}">
                <a16:creationId xmlns:a16="http://schemas.microsoft.com/office/drawing/2014/main" id="{FE3C7C4B-1DC2-ED7B-717D-C6E8B2B59C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3AA58CD-6FD3-DB59-134A-0D7F1C5E913F}"/>
              </a:ext>
            </a:extLst>
          </p:cNvPr>
          <p:cNvSpPr txBox="1"/>
          <p:nvPr/>
        </p:nvSpPr>
        <p:spPr>
          <a:xfrm>
            <a:off x="4279736" y="3446227"/>
            <a:ext cx="36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Koken en eten</a:t>
            </a:r>
          </a:p>
        </p:txBody>
      </p:sp>
    </p:spTree>
    <p:extLst>
      <p:ext uri="{BB962C8B-B14F-4D97-AF65-F5344CB8AC3E}">
        <p14:creationId xmlns:p14="http://schemas.microsoft.com/office/powerpoint/2010/main" val="94287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60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4" name="Picture 6" descr="Ruimte voor lichaamscultuur. Het badhuis als stimulans voor lichaam en  geest bij ouderen. - PDF Free Download">
            <a:extLst>
              <a:ext uri="{FF2B5EF4-FFF2-40B4-BE49-F238E27FC236}">
                <a16:creationId xmlns:a16="http://schemas.microsoft.com/office/drawing/2014/main" id="{C0A82810-DEB6-A264-145A-007D0FEE7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BC20ED7-163E-D008-F68F-77D1C478B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8B7187-8A77-7A0A-6CFD-419B16A4D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480" y="759654"/>
            <a:ext cx="3992034" cy="60983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4064041-8D92-177A-B804-26101B020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meinse haarnaald | Metaaldetector Vondsten">
            <a:extLst>
              <a:ext uri="{FF2B5EF4-FFF2-40B4-BE49-F238E27FC236}">
                <a16:creationId xmlns:a16="http://schemas.microsoft.com/office/drawing/2014/main" id="{FDE9B427-B51F-D992-C3B1-C9CBDBFC1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3B51C4F-56BB-4E45-C03F-E78E3EBC2884}"/>
              </a:ext>
            </a:extLst>
          </p:cNvPr>
          <p:cNvSpPr txBox="1"/>
          <p:nvPr/>
        </p:nvSpPr>
        <p:spPr>
          <a:xfrm>
            <a:off x="4105485" y="110753"/>
            <a:ext cx="39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Mode en verzorging</a:t>
            </a:r>
          </a:p>
        </p:txBody>
      </p:sp>
    </p:spTree>
    <p:extLst>
      <p:ext uri="{BB962C8B-B14F-4D97-AF65-F5344CB8AC3E}">
        <p14:creationId xmlns:p14="http://schemas.microsoft.com/office/powerpoint/2010/main" val="372458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Tabula Peutingeriana of Peutingerkaart">
            <a:extLst>
              <a:ext uri="{FF2B5EF4-FFF2-40B4-BE49-F238E27FC236}">
                <a16:creationId xmlns:a16="http://schemas.microsoft.com/office/drawing/2014/main" id="{EF42F97B-DA45-3FF0-1E05-A4F9E9ADA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buiten, gras, lucht, pad&#10;&#10;Automatisch gegenereerde beschrijving">
            <a:extLst>
              <a:ext uri="{FF2B5EF4-FFF2-40B4-BE49-F238E27FC236}">
                <a16:creationId xmlns:a16="http://schemas.microsoft.com/office/drawing/2014/main" id="{44728D4D-BB97-7AEC-89A8-CF94CBDE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080" name="Picture 8" descr="Red het Romeinse schip | Archeon">
            <a:extLst>
              <a:ext uri="{FF2B5EF4-FFF2-40B4-BE49-F238E27FC236}">
                <a16:creationId xmlns:a16="http://schemas.microsoft.com/office/drawing/2014/main" id="{FF4B2792-73AD-0155-2555-2BE4AE1BD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63E861A-E482-6CEE-B591-0E1DE6425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DBE3B6-2939-1A8E-6945-6E3FC7D0970E}"/>
              </a:ext>
            </a:extLst>
          </p:cNvPr>
          <p:cNvSpPr txBox="1"/>
          <p:nvPr/>
        </p:nvSpPr>
        <p:spPr>
          <a:xfrm>
            <a:off x="9631903" y="2969304"/>
            <a:ext cx="256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Onderweg</a:t>
            </a:r>
          </a:p>
        </p:txBody>
      </p:sp>
    </p:spTree>
    <p:extLst>
      <p:ext uri="{BB962C8B-B14F-4D97-AF65-F5344CB8AC3E}">
        <p14:creationId xmlns:p14="http://schemas.microsoft.com/office/powerpoint/2010/main" val="172573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Nehalennia-altaar | Rijksmuseum van Oudheden">
            <a:extLst>
              <a:ext uri="{FF2B5EF4-FFF2-40B4-BE49-F238E27FC236}">
                <a16:creationId xmlns:a16="http://schemas.microsoft.com/office/drawing/2014/main" id="{15CFA6F8-2BE5-A023-B469-8F26A41E1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DBCED3A-0DAD-F560-0DFF-373A1ED8C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4100" name="Picture 4" descr="Foto">
            <a:extLst>
              <a:ext uri="{FF2B5EF4-FFF2-40B4-BE49-F238E27FC236}">
                <a16:creationId xmlns:a16="http://schemas.microsoft.com/office/drawing/2014/main" id="{458F61E0-1D86-A904-11B6-938D84A6C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omeinse Goden - Wikiwijs Maken">
            <a:extLst>
              <a:ext uri="{FF2B5EF4-FFF2-40B4-BE49-F238E27FC236}">
                <a16:creationId xmlns:a16="http://schemas.microsoft.com/office/drawing/2014/main" id="{721E1A51-2AD2-5550-BC2B-8E9F8B7F4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3346" y="3506741"/>
            <a:ext cx="3822808" cy="31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18A8B4B-20C2-508E-CFAF-47E884E6B77B}"/>
              </a:ext>
            </a:extLst>
          </p:cNvPr>
          <p:cNvSpPr txBox="1"/>
          <p:nvPr/>
        </p:nvSpPr>
        <p:spPr>
          <a:xfrm>
            <a:off x="196731" y="166531"/>
            <a:ext cx="294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Leven en dood</a:t>
            </a:r>
          </a:p>
        </p:txBody>
      </p:sp>
    </p:spTree>
    <p:extLst>
      <p:ext uri="{BB962C8B-B14F-4D97-AF65-F5344CB8AC3E}">
        <p14:creationId xmlns:p14="http://schemas.microsoft.com/office/powerpoint/2010/main" val="68684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omeinen leerden ons shoppen: schulden werden op de muren van winkels  gekrast | Wetenschap | AD.nl">
            <a:extLst>
              <a:ext uri="{FF2B5EF4-FFF2-40B4-BE49-F238E27FC236}">
                <a16:creationId xmlns:a16="http://schemas.microsoft.com/office/drawing/2014/main" id="{AD337264-1835-2867-06FA-687A6CC08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lucht, buiten, huis, verschillende&#10;&#10;Automatisch gegenereerde beschrijving">
            <a:extLst>
              <a:ext uri="{FF2B5EF4-FFF2-40B4-BE49-F238E27FC236}">
                <a16:creationId xmlns:a16="http://schemas.microsoft.com/office/drawing/2014/main" id="{0C978644-BECF-FFB0-8ACC-3FBA98A74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Afbeelding 6" descr="Afbeelding met muur, binnen, gekoppeld, verschillend&#10;&#10;Automatisch gegenereerde beschrijving">
            <a:extLst>
              <a:ext uri="{FF2B5EF4-FFF2-40B4-BE49-F238E27FC236}">
                <a16:creationId xmlns:a16="http://schemas.microsoft.com/office/drawing/2014/main" id="{9C891995-7007-1D97-CAE6-4AF2F7B24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9C74A79-7261-80D0-3BCD-4C4E32F364F3}"/>
              </a:ext>
            </a:extLst>
          </p:cNvPr>
          <p:cNvSpPr txBox="1"/>
          <p:nvPr/>
        </p:nvSpPr>
        <p:spPr>
          <a:xfrm>
            <a:off x="8231432" y="6289074"/>
            <a:ext cx="38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Winkels en handel</a:t>
            </a:r>
          </a:p>
        </p:txBody>
      </p:sp>
    </p:spTree>
    <p:extLst>
      <p:ext uri="{BB962C8B-B14F-4D97-AF65-F5344CB8AC3E}">
        <p14:creationId xmlns:p14="http://schemas.microsoft.com/office/powerpoint/2010/main" val="106833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t dagelijkse leven bij de Romeinen – Leer en inspireer">
            <a:extLst>
              <a:ext uri="{FF2B5EF4-FFF2-40B4-BE49-F238E27FC236}">
                <a16:creationId xmlns:a16="http://schemas.microsoft.com/office/drawing/2014/main" id="{0105A0A2-3C69-B87B-3FD2-7EDEDD835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klok&#10;&#10;Automatisch gegenereerde beschrijving">
            <a:extLst>
              <a:ext uri="{FF2B5EF4-FFF2-40B4-BE49-F238E27FC236}">
                <a16:creationId xmlns:a16="http://schemas.microsoft.com/office/drawing/2014/main" id="{1492769C-63FB-5159-9DCF-D2888C342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2058" name="Picture 10" descr="Blog | Romeinse spelletjes | Romeinse limes Nederland en RomeinenNU">
            <a:extLst>
              <a:ext uri="{FF2B5EF4-FFF2-40B4-BE49-F238E27FC236}">
                <a16:creationId xmlns:a16="http://schemas.microsoft.com/office/drawing/2014/main" id="{C1C1BAFD-8E64-9D09-7622-C44DEBD2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eologen hebben in Londen Romeinse schrijfplankjes opgegraven. - NEMO  Kennislink">
            <a:extLst>
              <a:ext uri="{FF2B5EF4-FFF2-40B4-BE49-F238E27FC236}">
                <a16:creationId xmlns:a16="http://schemas.microsoft.com/office/drawing/2014/main" id="{8F18A10C-8AF7-CB0E-EAD4-03B8DD322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eel een spelletje | Romeinse limes Nederland en RomeinenNU">
            <a:extLst>
              <a:ext uri="{FF2B5EF4-FFF2-40B4-BE49-F238E27FC236}">
                <a16:creationId xmlns:a16="http://schemas.microsoft.com/office/drawing/2014/main" id="{7FF2B5F3-F151-CABF-06C6-A0A60EF5D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 bwMode="auto">
          <a:xfrm>
            <a:off x="8646160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722CFA3-8096-7045-FAAD-C43A3E564518}"/>
              </a:ext>
            </a:extLst>
          </p:cNvPr>
          <p:cNvSpPr txBox="1"/>
          <p:nvPr/>
        </p:nvSpPr>
        <p:spPr>
          <a:xfrm>
            <a:off x="4445187" y="26832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School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45EBF2-2BA7-EDED-B2AC-8D1EC1B09500}"/>
              </a:ext>
            </a:extLst>
          </p:cNvPr>
          <p:cNvSpPr txBox="1"/>
          <p:nvPr/>
        </p:nvSpPr>
        <p:spPr>
          <a:xfrm>
            <a:off x="7765776" y="6273225"/>
            <a:ext cx="300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en    vrije tijd</a:t>
            </a:r>
          </a:p>
        </p:txBody>
      </p:sp>
    </p:spTree>
    <p:extLst>
      <p:ext uri="{BB962C8B-B14F-4D97-AF65-F5344CB8AC3E}">
        <p14:creationId xmlns:p14="http://schemas.microsoft.com/office/powerpoint/2010/main" val="326673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omeinse forten in Zuid-Holland | Alle uitgaven | In Boekvorm">
            <a:extLst>
              <a:ext uri="{FF2B5EF4-FFF2-40B4-BE49-F238E27FC236}">
                <a16:creationId xmlns:a16="http://schemas.microsoft.com/office/drawing/2014/main" id="{31270BE0-F4FE-FE4E-D352-8B80447DE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 bwMode="auto"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ezienswaardigheden in Rome: Onze top 20! Ontdek ze op de fiets ✓">
            <a:extLst>
              <a:ext uri="{FF2B5EF4-FFF2-40B4-BE49-F238E27FC236}">
                <a16:creationId xmlns:a16="http://schemas.microsoft.com/office/drawing/2014/main" id="{93C0491C-B400-01D8-A3C6-A0123866E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vloer, houten&#10;&#10;Automatisch gegenereerde beschrijving">
            <a:extLst>
              <a:ext uri="{FF2B5EF4-FFF2-40B4-BE49-F238E27FC236}">
                <a16:creationId xmlns:a16="http://schemas.microsoft.com/office/drawing/2014/main" id="{C21A0FF8-70BE-8EA1-A385-76BA1D48F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4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Afbeelding 2" descr="Afbeelding met lucht, buiten, huis, verschillende&#10;&#10;Automatisch gegenereerde beschrijving">
            <a:extLst>
              <a:ext uri="{FF2B5EF4-FFF2-40B4-BE49-F238E27FC236}">
                <a16:creationId xmlns:a16="http://schemas.microsoft.com/office/drawing/2014/main" id="{E55A2226-D707-8FA6-C0B4-9DE216B60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076" name="Picture 4" descr="Romeins aquaduct - Wikipedia">
            <a:extLst>
              <a:ext uri="{FF2B5EF4-FFF2-40B4-BE49-F238E27FC236}">
                <a16:creationId xmlns:a16="http://schemas.microsoft.com/office/drawing/2014/main" id="{9EEC4740-B42A-F457-0B19-68613541A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minder bekende Romeinse bouwwerken in Frankrijk - Frankrijk Puur">
            <a:extLst>
              <a:ext uri="{FF2B5EF4-FFF2-40B4-BE49-F238E27FC236}">
                <a16:creationId xmlns:a16="http://schemas.microsoft.com/office/drawing/2014/main" id="{7F147C95-DBA0-C495-522C-D06731049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 bwMode="auto"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55AD7D-6631-9CAE-F17A-665F639EC189}"/>
              </a:ext>
            </a:extLst>
          </p:cNvPr>
          <p:cNvSpPr txBox="1"/>
          <p:nvPr/>
        </p:nvSpPr>
        <p:spPr>
          <a:xfrm>
            <a:off x="86038" y="2787850"/>
            <a:ext cx="421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Een dak boven je hoofd</a:t>
            </a:r>
          </a:p>
        </p:txBody>
      </p:sp>
    </p:spTree>
    <p:extLst>
      <p:ext uri="{BB962C8B-B14F-4D97-AF65-F5344CB8AC3E}">
        <p14:creationId xmlns:p14="http://schemas.microsoft.com/office/powerpoint/2010/main" val="276377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410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De opbouw en inrichting van de Romeinse soldatenbarak van de eerste tot de  derde eeuw na chr. Analyse van barakken en vergelijkend onderzoek naar  gelijksoortige gebouwen in Italië. (Ria Berkvens)">
            <a:extLst>
              <a:ext uri="{FF2B5EF4-FFF2-40B4-BE49-F238E27FC236}">
                <a16:creationId xmlns:a16="http://schemas.microsoft.com/office/drawing/2014/main" id="{6DB2BADA-B133-BEF6-75B1-EC56DDFB5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meinen langs de Limes - Alphens.nl">
            <a:extLst>
              <a:ext uri="{FF2B5EF4-FFF2-40B4-BE49-F238E27FC236}">
                <a16:creationId xmlns:a16="http://schemas.microsoft.com/office/drawing/2014/main" id="{0731A952-98FD-D8A6-A742-982BE4633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verschillend, versierd&#10;&#10;Automatisch gegenereerde beschrijving">
            <a:extLst>
              <a:ext uri="{FF2B5EF4-FFF2-40B4-BE49-F238E27FC236}">
                <a16:creationId xmlns:a16="http://schemas.microsoft.com/office/drawing/2014/main" id="{991C049E-082D-8BEB-DC99-3E718305A4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39D5F26-AEB8-0C7E-3D8A-F16A78DB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4098" name="Picture 2" descr="Romeinse legioenen">
            <a:extLst>
              <a:ext uri="{FF2B5EF4-FFF2-40B4-BE49-F238E27FC236}">
                <a16:creationId xmlns:a16="http://schemas.microsoft.com/office/drawing/2014/main" id="{0FB0FE30-2480-144A-5260-B9AD95F32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EC78635-EDF5-B9EE-FDAD-7936E699BECF}"/>
              </a:ext>
            </a:extLst>
          </p:cNvPr>
          <p:cNvSpPr txBox="1"/>
          <p:nvPr/>
        </p:nvSpPr>
        <p:spPr>
          <a:xfrm>
            <a:off x="5736288" y="6088864"/>
            <a:ext cx="24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Het leger</a:t>
            </a:r>
          </a:p>
        </p:txBody>
      </p:sp>
    </p:spTree>
    <p:extLst>
      <p:ext uri="{BB962C8B-B14F-4D97-AF65-F5344CB8AC3E}">
        <p14:creationId xmlns:p14="http://schemas.microsoft.com/office/powerpoint/2010/main" val="1319538082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</Words>
  <Application>Microsoft Office PowerPoint</Application>
  <PresentationFormat>Breedbeeld</PresentationFormat>
  <Paragraphs>11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BjornVTI</vt:lpstr>
      <vt:lpstr>Een dag uit het leven van Lavinia en Marcus Valkenburg, 69 n. Chr.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dag uit het leven van Lavinia en Marcus Katwijk, 69 n. Chr.</dc:title>
  <dc:creator>Karen de Moor | Haags Historisch Museum</dc:creator>
  <cp:lastModifiedBy>Gerrit</cp:lastModifiedBy>
  <cp:revision>4</cp:revision>
  <dcterms:created xsi:type="dcterms:W3CDTF">2023-01-24T10:16:17Z</dcterms:created>
  <dcterms:modified xsi:type="dcterms:W3CDTF">2023-02-03T21:16:45Z</dcterms:modified>
</cp:coreProperties>
</file>